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63" r:id="rId4"/>
    <p:sldId id="259" r:id="rId5"/>
    <p:sldId id="258" r:id="rId6"/>
    <p:sldId id="260" r:id="rId7"/>
    <p:sldId id="261" r:id="rId8"/>
    <p:sldId id="262" r:id="rId9"/>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A1E"/>
    <a:srgbClr val="F7CC99"/>
    <a:srgbClr val="8A003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640" autoAdjust="0"/>
  </p:normalViewPr>
  <p:slideViewPr>
    <p:cSldViewPr>
      <p:cViewPr varScale="1">
        <p:scale>
          <a:sx n="70" d="100"/>
          <a:sy n="70" d="100"/>
        </p:scale>
        <p:origin x="-1302"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C9334EB-8178-4648-A84A-2065D411F26A}" type="datetimeFigureOut">
              <a:rPr lang="fr-FR" smtClean="0"/>
              <a:t>01/04/2021</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F53F8E6-2C8F-4DC4-897E-2C7325F6871C}" type="slidenum">
              <a:rPr lang="fr-FR" smtClean="0"/>
              <a:t>‹N°›</a:t>
            </a:fld>
            <a:endParaRPr lang="fr-F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smtClean="0"/>
          </a:p>
        </p:txBody>
      </p:sp>
      <p:sp>
        <p:nvSpPr>
          <p:cNvPr id="4" name="Espace réservé du numéro de diapositive 3"/>
          <p:cNvSpPr>
            <a:spLocks noGrp="1"/>
          </p:cNvSpPr>
          <p:nvPr>
            <p:ph type="sldNum" sz="quarter" idx="10"/>
          </p:nvPr>
        </p:nvSpPr>
        <p:spPr/>
        <p:txBody>
          <a:bodyPr/>
          <a:lstStyle/>
          <a:p>
            <a:fld id="{0F53F8E6-2C8F-4DC4-897E-2C7325F6871C}" type="slidenum">
              <a:rPr lang="fr-FR" smtClean="0"/>
              <a:t>2</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pour modifier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Cliquez pour modifier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Cliquez pour modifier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e la date 2"/>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pour modifier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pour modifier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460922-9FE3-4E8F-9CB9-D35715A17DC3}" type="slidenum">
              <a:rPr lang="fr-FR" smtClean="0"/>
              <a:pPr/>
              <a:t>‹N°›</a:t>
            </a:fld>
            <a:endParaRPr lang="fr-F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CC99"/>
        </a:solid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685800" y="1124744"/>
            <a:ext cx="7772400" cy="1082551"/>
          </a:xfrm>
        </p:spPr>
        <p:txBody>
          <a:bodyPr/>
          <a:lstStyle/>
          <a:p>
            <a:r>
              <a:rPr lang="fr-FR" dirty="0" smtClean="0">
                <a:solidFill>
                  <a:srgbClr val="8A0030"/>
                </a:solidFill>
                <a:latin typeface="Patrick Hand" pitchFamily="2" charset="0"/>
              </a:rPr>
              <a:t>Présentation </a:t>
            </a:r>
            <a:r>
              <a:rPr lang="fr-FR" dirty="0" smtClean="0">
                <a:solidFill>
                  <a:srgbClr val="8A0030"/>
                </a:solidFill>
                <a:latin typeface="Patrick Hand" pitchFamily="2" charset="0"/>
              </a:rPr>
              <a:t>du site</a:t>
            </a:r>
            <a:endParaRPr lang="fr-FR" b="1" dirty="0">
              <a:solidFill>
                <a:srgbClr val="8A0030"/>
              </a:solidFill>
              <a:latin typeface="Patrick Hand" pitchFamily="2" charset="0"/>
            </a:endParaRPr>
          </a:p>
        </p:txBody>
      </p:sp>
      <p:sp>
        <p:nvSpPr>
          <p:cNvPr id="3" name="Sous-titre 2"/>
          <p:cNvSpPr>
            <a:spLocks noGrp="1"/>
          </p:cNvSpPr>
          <p:nvPr>
            <p:ph type="subTitle" idx="1"/>
          </p:nvPr>
        </p:nvSpPr>
        <p:spPr>
          <a:xfrm>
            <a:off x="971600" y="4221088"/>
            <a:ext cx="7200800" cy="1296144"/>
          </a:xfrm>
        </p:spPr>
        <p:txBody>
          <a:bodyPr anchor="ctr">
            <a:normAutofit fontScale="47500" lnSpcReduction="20000"/>
          </a:bodyPr>
          <a:lstStyle/>
          <a:p>
            <a:r>
              <a:rPr lang="fr-FR" sz="4400" i="1" dirty="0" smtClean="0">
                <a:solidFill>
                  <a:srgbClr val="000A1E"/>
                </a:solidFill>
              </a:rPr>
              <a:t>Projet Final </a:t>
            </a:r>
            <a:r>
              <a:rPr lang="fr-FR" sz="4400" i="1" dirty="0" smtClean="0">
                <a:solidFill>
                  <a:srgbClr val="000A1E"/>
                </a:solidFill>
              </a:rPr>
              <a:t>Formation de Développeur Web et Web Mobile WF3</a:t>
            </a:r>
          </a:p>
          <a:p>
            <a:endParaRPr lang="fr-FR" sz="4400" i="1" dirty="0" smtClean="0">
              <a:solidFill>
                <a:srgbClr val="000A1E"/>
              </a:solidFill>
            </a:endParaRPr>
          </a:p>
          <a:p>
            <a:r>
              <a:rPr lang="fr-FR" i="1" dirty="0" smtClean="0">
                <a:solidFill>
                  <a:srgbClr val="000A1E"/>
                </a:solidFill>
              </a:rPr>
              <a:t>Réalisé par Aurélie GILET, Véronique </a:t>
            </a:r>
            <a:r>
              <a:rPr lang="fr-FR" i="1" dirty="0" err="1" smtClean="0">
                <a:solidFill>
                  <a:srgbClr val="000A1E"/>
                </a:solidFill>
              </a:rPr>
              <a:t>KHAMMISOUK</a:t>
            </a:r>
            <a:r>
              <a:rPr lang="fr-FR" i="1" dirty="0" smtClean="0">
                <a:solidFill>
                  <a:srgbClr val="000A1E"/>
                </a:solidFill>
              </a:rPr>
              <a:t> et Céline </a:t>
            </a:r>
            <a:r>
              <a:rPr lang="fr-FR" i="1" dirty="0" err="1" smtClean="0">
                <a:solidFill>
                  <a:srgbClr val="000A1E"/>
                </a:solidFill>
              </a:rPr>
              <a:t>TRIVIER</a:t>
            </a:r>
            <a:endParaRPr lang="fr-FR" i="1" dirty="0">
              <a:solidFill>
                <a:srgbClr val="000A1E"/>
              </a:solidFill>
            </a:endParaRPr>
          </a:p>
        </p:txBody>
      </p:sp>
      <p:pic>
        <p:nvPicPr>
          <p:cNvPr id="4" name="Image 3" descr="Jeux Partage.png"/>
          <p:cNvPicPr>
            <a:picLocks noChangeAspect="1"/>
          </p:cNvPicPr>
          <p:nvPr/>
        </p:nvPicPr>
        <p:blipFill>
          <a:blip r:embed="rId2" cstate="print"/>
          <a:stretch>
            <a:fillRect/>
          </a:stretch>
        </p:blipFill>
        <p:spPr>
          <a:xfrm>
            <a:off x="827584" y="2564904"/>
            <a:ext cx="6408712" cy="1146460"/>
          </a:xfrm>
          <a:prstGeom prst="rect">
            <a:avLst/>
          </a:prstGeom>
        </p:spPr>
      </p:pic>
      <p:pic>
        <p:nvPicPr>
          <p:cNvPr id="5" name="Image 4" descr="dices.png"/>
          <p:cNvPicPr>
            <a:picLocks noChangeAspect="1"/>
          </p:cNvPicPr>
          <p:nvPr/>
        </p:nvPicPr>
        <p:blipFill>
          <a:blip r:embed="rId3" cstate="print"/>
          <a:stretch>
            <a:fillRect/>
          </a:stretch>
        </p:blipFill>
        <p:spPr>
          <a:xfrm>
            <a:off x="7452320" y="2708920"/>
            <a:ext cx="864096" cy="864096"/>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332656"/>
            <a:ext cx="8136904" cy="598388"/>
          </a:xfrm>
        </p:spPr>
        <p:txBody>
          <a:bodyPr anchor="ctr">
            <a:normAutofit/>
          </a:bodyPr>
          <a:lstStyle/>
          <a:p>
            <a:pPr algn="ctr"/>
            <a:r>
              <a:rPr lang="fr-FR" sz="3200" dirty="0" smtClean="0">
                <a:solidFill>
                  <a:srgbClr val="8A0030"/>
                </a:solidFill>
                <a:latin typeface="Patrick Hand" pitchFamily="2" charset="0"/>
              </a:rPr>
              <a:t>Page d’accueil</a:t>
            </a:r>
            <a:endParaRPr lang="fr-FR" sz="3200" dirty="0">
              <a:solidFill>
                <a:srgbClr val="8A0030"/>
              </a:solidFill>
              <a:latin typeface="Patrick Hand" pitchFamily="2" charset="0"/>
            </a:endParaRPr>
          </a:p>
        </p:txBody>
      </p:sp>
      <p:pic>
        <p:nvPicPr>
          <p:cNvPr id="4" name="Espace réservé du contenu 3" descr="0-Home.png"/>
          <p:cNvPicPr>
            <a:picLocks noGrp="1" noChangeAspect="1"/>
          </p:cNvPicPr>
          <p:nvPr>
            <p:ph idx="1"/>
          </p:nvPr>
        </p:nvPicPr>
        <p:blipFill>
          <a:blip r:embed="rId3" cstate="print"/>
          <a:stretch>
            <a:fillRect/>
          </a:stretch>
        </p:blipFill>
        <p:spPr>
          <a:xfrm>
            <a:off x="1047241" y="1052736"/>
            <a:ext cx="7053151" cy="3937007"/>
          </a:xfrm>
        </p:spPr>
      </p:pic>
      <p:sp>
        <p:nvSpPr>
          <p:cNvPr id="5" name="Espace réservé du texte 4"/>
          <p:cNvSpPr>
            <a:spLocks noGrp="1"/>
          </p:cNvSpPr>
          <p:nvPr>
            <p:ph type="body" sz="half" idx="2"/>
          </p:nvPr>
        </p:nvSpPr>
        <p:spPr>
          <a:xfrm>
            <a:off x="971600" y="5085184"/>
            <a:ext cx="7200800" cy="1512168"/>
          </a:xfrm>
        </p:spPr>
        <p:txBody>
          <a:bodyPr anchor="ctr">
            <a:noAutofit/>
          </a:bodyPr>
          <a:lstStyle/>
          <a:p>
            <a:pPr>
              <a:lnSpc>
                <a:spcPct val="110000"/>
              </a:lnSpc>
            </a:pPr>
            <a:r>
              <a:rPr lang="fr-FR" sz="1700" dirty="0" smtClean="0">
                <a:solidFill>
                  <a:srgbClr val="000A1E"/>
                </a:solidFill>
                <a:latin typeface="Patrick Hand" pitchFamily="2" charset="0"/>
              </a:rPr>
              <a:t>Notre site est destiné aux habitants des Yvelines souhaitant proposer leurs jeux de société à la location afin que d’autres puissent les emprunter pour s’amuser.</a:t>
            </a:r>
          </a:p>
          <a:p>
            <a:pPr>
              <a:lnSpc>
                <a:spcPct val="110000"/>
              </a:lnSpc>
            </a:pPr>
            <a:r>
              <a:rPr lang="fr-FR" sz="1700" dirty="0" smtClean="0">
                <a:solidFill>
                  <a:srgbClr val="000A1E"/>
                </a:solidFill>
                <a:latin typeface="Patrick Hand" pitchFamily="2" charset="0"/>
              </a:rPr>
              <a:t>Le principe est </a:t>
            </a:r>
            <a:r>
              <a:rPr lang="fr-FR" sz="1700" dirty="0" smtClean="0">
                <a:solidFill>
                  <a:srgbClr val="000A1E"/>
                </a:solidFill>
                <a:latin typeface="Patrick Hand" pitchFamily="2" charset="0"/>
              </a:rPr>
              <a:t>basé sur la </a:t>
            </a:r>
            <a:r>
              <a:rPr lang="fr-FR" sz="1700" dirty="0" smtClean="0">
                <a:solidFill>
                  <a:srgbClr val="000A1E"/>
                </a:solidFill>
                <a:latin typeface="Patrick Hand" pitchFamily="2" charset="0"/>
              </a:rPr>
              <a:t>convivialité, en vue de longues parties animées.</a:t>
            </a:r>
          </a:p>
          <a:p>
            <a:pPr>
              <a:lnSpc>
                <a:spcPct val="110000"/>
              </a:lnSpc>
            </a:pPr>
            <a:r>
              <a:rPr lang="fr-FR" sz="1700" dirty="0" smtClean="0">
                <a:solidFill>
                  <a:srgbClr val="000A1E"/>
                </a:solidFill>
                <a:latin typeface="Patrick Hand" pitchFamily="2" charset="0"/>
              </a:rPr>
              <a:t>Alors à vos marques, prêts ? Jouez ! </a:t>
            </a:r>
            <a:endParaRPr lang="fr-FR" sz="1700" dirty="0">
              <a:solidFill>
                <a:srgbClr val="000A1E"/>
              </a:solidFill>
              <a:latin typeface="Patrick Hand" pitchFamily="2"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sp>
        <p:nvSpPr>
          <p:cNvPr id="4" name="Espace réservé du texte 3"/>
          <p:cNvSpPr>
            <a:spLocks noGrp="1"/>
          </p:cNvSpPr>
          <p:nvPr>
            <p:ph type="body" sz="half" idx="2"/>
          </p:nvPr>
        </p:nvSpPr>
        <p:spPr/>
        <p:txBody>
          <a:bodyPr/>
          <a:lstStyle/>
          <a:p>
            <a:endParaRPr lang="fr-F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706090"/>
          </a:xfrm>
        </p:spPr>
        <p:txBody>
          <a:bodyPr>
            <a:normAutofit/>
          </a:bodyPr>
          <a:lstStyle/>
          <a:p>
            <a:r>
              <a:rPr lang="fr-FR" sz="3200" b="1" dirty="0" smtClean="0">
                <a:solidFill>
                  <a:srgbClr val="8A0030"/>
                </a:solidFill>
                <a:latin typeface="Patrick Hand" pitchFamily="2" charset="0"/>
              </a:rPr>
              <a:t>Catalogue de Jeux</a:t>
            </a:r>
          </a:p>
        </p:txBody>
      </p:sp>
      <p:pic>
        <p:nvPicPr>
          <p:cNvPr id="4" name="Espace réservé du contenu 3" descr="1.0-Catalogue.png"/>
          <p:cNvPicPr>
            <a:picLocks noGrp="1" noChangeAspect="1"/>
          </p:cNvPicPr>
          <p:nvPr>
            <p:ph idx="1"/>
          </p:nvPr>
        </p:nvPicPr>
        <p:blipFill>
          <a:blip r:embed="rId2" cstate="print"/>
          <a:stretch>
            <a:fillRect/>
          </a:stretch>
        </p:blipFill>
        <p:spPr>
          <a:xfrm>
            <a:off x="467544" y="1052736"/>
            <a:ext cx="3024336" cy="5400600"/>
          </a:xfrm>
        </p:spPr>
      </p:pic>
      <p:pic>
        <p:nvPicPr>
          <p:cNvPr id="5" name="Image 4" descr="1.1-Catalogue-par-categorie.png"/>
          <p:cNvPicPr>
            <a:picLocks noChangeAspect="1"/>
          </p:cNvPicPr>
          <p:nvPr/>
        </p:nvPicPr>
        <p:blipFill>
          <a:blip r:embed="rId3" cstate="print"/>
          <a:stretch>
            <a:fillRect/>
          </a:stretch>
        </p:blipFill>
        <p:spPr>
          <a:xfrm>
            <a:off x="3779912" y="1052736"/>
            <a:ext cx="4968551" cy="3561593"/>
          </a:xfrm>
          <a:prstGeom prst="rect">
            <a:avLst/>
          </a:prstGeom>
        </p:spPr>
      </p:pic>
      <p:sp>
        <p:nvSpPr>
          <p:cNvPr id="6" name="ZoneTexte 5"/>
          <p:cNvSpPr txBox="1"/>
          <p:nvPr/>
        </p:nvSpPr>
        <p:spPr>
          <a:xfrm>
            <a:off x="3779912" y="4725144"/>
            <a:ext cx="5040560" cy="1807290"/>
          </a:xfrm>
          <a:prstGeom prst="rect">
            <a:avLst/>
          </a:prstGeom>
          <a:noFill/>
        </p:spPr>
        <p:txBody>
          <a:bodyPr wrap="square" rtlCol="0" anchor="ctr">
            <a:spAutoFit/>
          </a:bodyPr>
          <a:lstStyle/>
          <a:p>
            <a:pPr>
              <a:lnSpc>
                <a:spcPct val="110000"/>
              </a:lnSpc>
            </a:pPr>
            <a:r>
              <a:rPr lang="fr-FR" sz="1700" dirty="0" smtClean="0">
                <a:latin typeface="Patrick Hand" pitchFamily="2" charset="0"/>
              </a:rPr>
              <a:t>Nous proposons</a:t>
            </a:r>
            <a:r>
              <a:rPr lang="fr-FR" sz="1700" dirty="0" smtClean="0">
                <a:latin typeface="Patrick Hand" pitchFamily="2" charset="0"/>
              </a:rPr>
              <a:t> à l’utilisateur</a:t>
            </a:r>
            <a:r>
              <a:rPr lang="fr-FR" sz="1700" dirty="0" smtClean="0">
                <a:latin typeface="Patrick Hand" pitchFamily="2" charset="0"/>
              </a:rPr>
              <a:t> un catalogue de jeux, qu’il peut aussi afficher par catégorie pour faciliter sa recherche.</a:t>
            </a:r>
          </a:p>
          <a:p>
            <a:pPr>
              <a:lnSpc>
                <a:spcPct val="110000"/>
              </a:lnSpc>
            </a:pPr>
            <a:r>
              <a:rPr lang="fr-FR" sz="1700" dirty="0" smtClean="0">
                <a:latin typeface="Patrick Hand" pitchFamily="2" charset="0"/>
              </a:rPr>
              <a:t>Ces jeux ont été au préalable enregistrés par des membres via leur compte en ligne. Ils ont la possibilité ensuite, avec les liens qui leur sont proposés, de visualiser le détail du jeu ou directement de l’emprunter.</a:t>
            </a:r>
            <a:endParaRPr lang="fr-FR" sz="1700" dirty="0">
              <a:latin typeface="Patrick Hand" pitchFamily="2"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8147248" cy="707678"/>
          </a:xfrm>
        </p:spPr>
        <p:txBody>
          <a:bodyPr anchor="ctr">
            <a:normAutofit/>
          </a:bodyPr>
          <a:lstStyle/>
          <a:p>
            <a:pPr algn="ctr"/>
            <a:r>
              <a:rPr lang="fr-FR" sz="3200" dirty="0" smtClean="0">
                <a:solidFill>
                  <a:srgbClr val="8A0030"/>
                </a:solidFill>
                <a:latin typeface="Patrick Hand" pitchFamily="2" charset="0"/>
              </a:rPr>
              <a:t>Détail d’un jeu</a:t>
            </a:r>
          </a:p>
        </p:txBody>
      </p:sp>
      <p:pic>
        <p:nvPicPr>
          <p:cNvPr id="5" name="Espace réservé du contenu 4" descr="1.2-Catalogue-detail-jeu.png"/>
          <p:cNvPicPr>
            <a:picLocks noGrp="1" noChangeAspect="1"/>
          </p:cNvPicPr>
          <p:nvPr>
            <p:ph idx="1"/>
          </p:nvPr>
        </p:nvPicPr>
        <p:blipFill>
          <a:blip r:embed="rId2" cstate="print"/>
          <a:stretch>
            <a:fillRect/>
          </a:stretch>
        </p:blipFill>
        <p:spPr>
          <a:xfrm>
            <a:off x="1331640" y="980728"/>
            <a:ext cx="6552728" cy="4386296"/>
          </a:xfrm>
        </p:spPr>
      </p:pic>
      <p:sp>
        <p:nvSpPr>
          <p:cNvPr id="4" name="Espace réservé du texte 3"/>
          <p:cNvSpPr>
            <a:spLocks noGrp="1"/>
          </p:cNvSpPr>
          <p:nvPr>
            <p:ph type="body" sz="half" idx="2"/>
          </p:nvPr>
        </p:nvSpPr>
        <p:spPr>
          <a:xfrm>
            <a:off x="529208" y="5517232"/>
            <a:ext cx="8147248" cy="1008112"/>
          </a:xfrm>
        </p:spPr>
        <p:txBody>
          <a:bodyPr>
            <a:normAutofit/>
          </a:bodyPr>
          <a:lstStyle/>
          <a:p>
            <a:pPr>
              <a:lnSpc>
                <a:spcPct val="110000"/>
              </a:lnSpc>
            </a:pPr>
            <a:r>
              <a:rPr lang="fr-FR" sz="1700" dirty="0" smtClean="0">
                <a:solidFill>
                  <a:srgbClr val="000A1E"/>
                </a:solidFill>
                <a:latin typeface="Patrick Hand" pitchFamily="2" charset="0"/>
              </a:rPr>
              <a:t>Chaque jeu amène </a:t>
            </a:r>
            <a:r>
              <a:rPr lang="fr-FR" sz="1700" dirty="0" smtClean="0">
                <a:solidFill>
                  <a:srgbClr val="000A1E"/>
                </a:solidFill>
                <a:latin typeface="Patrick Hand" pitchFamily="2" charset="0"/>
              </a:rPr>
              <a:t>à sa page récapitulant les informations utiles pour l’éventuel emprunteur : sa catégorie, </a:t>
            </a:r>
            <a:r>
              <a:rPr lang="fr-FR" sz="1700" dirty="0" smtClean="0">
                <a:solidFill>
                  <a:srgbClr val="000A1E"/>
                </a:solidFill>
                <a:latin typeface="Patrick Hand" pitchFamily="2" charset="0"/>
              </a:rPr>
              <a:t>la tranche d’âge à laquelle il est </a:t>
            </a:r>
            <a:r>
              <a:rPr lang="fr-FR" sz="1700" dirty="0" smtClean="0">
                <a:solidFill>
                  <a:srgbClr val="000A1E"/>
                </a:solidFill>
                <a:latin typeface="Patrick Hand" pitchFamily="2" charset="0"/>
              </a:rPr>
              <a:t>destiné, </a:t>
            </a:r>
            <a:r>
              <a:rPr lang="fr-FR" sz="1700" dirty="0" smtClean="0">
                <a:solidFill>
                  <a:srgbClr val="000A1E"/>
                </a:solidFill>
                <a:latin typeface="Patrick Hand" pitchFamily="2" charset="0"/>
              </a:rPr>
              <a:t>le nombre de joueurs, sa ville de location et s’il est disponible à l’emprunt ou pas</a:t>
            </a:r>
            <a:r>
              <a:rPr lang="fr-FR" sz="1700" dirty="0" smtClean="0">
                <a:solidFill>
                  <a:srgbClr val="000A1E"/>
                </a:solidFill>
                <a:latin typeface="Patrick Hand" pitchFamily="2" charset="0"/>
              </a:rPr>
              <a:t>. La règle du jeu vient également compléter la description</a:t>
            </a:r>
            <a:endParaRPr lang="fr-FR" sz="1700" dirty="0" smtClean="0">
              <a:solidFill>
                <a:srgbClr val="000A1E"/>
              </a:solidFill>
              <a:latin typeface="Patrick Hand" pitchFamily="2"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8219256" cy="707678"/>
          </a:xfrm>
        </p:spPr>
        <p:txBody>
          <a:bodyPr anchor="ctr">
            <a:normAutofit/>
          </a:bodyPr>
          <a:lstStyle/>
          <a:p>
            <a:pPr algn="ctr"/>
            <a:r>
              <a:rPr lang="fr-FR" sz="3200" dirty="0" smtClean="0">
                <a:solidFill>
                  <a:srgbClr val="8A0030"/>
                </a:solidFill>
                <a:latin typeface="Patrick Hand" pitchFamily="2" charset="0"/>
              </a:rPr>
              <a:t>Connexion / Création </a:t>
            </a:r>
            <a:r>
              <a:rPr lang="fr-FR" sz="3200" dirty="0" smtClean="0">
                <a:solidFill>
                  <a:srgbClr val="8A0030"/>
                </a:solidFill>
                <a:latin typeface="Patrick Hand" pitchFamily="2" charset="0"/>
              </a:rPr>
              <a:t>de </a:t>
            </a:r>
            <a:r>
              <a:rPr lang="fr-FR" sz="3200" dirty="0" smtClean="0">
                <a:solidFill>
                  <a:srgbClr val="8A0030"/>
                </a:solidFill>
                <a:latin typeface="Patrick Hand" pitchFamily="2" charset="0"/>
              </a:rPr>
              <a:t>compte</a:t>
            </a:r>
            <a:endParaRPr lang="fr-FR" sz="3200" dirty="0" smtClean="0">
              <a:solidFill>
                <a:srgbClr val="8A0030"/>
              </a:solidFill>
              <a:latin typeface="Patrick Hand" pitchFamily="2" charset="0"/>
            </a:endParaRPr>
          </a:p>
        </p:txBody>
      </p:sp>
      <p:pic>
        <p:nvPicPr>
          <p:cNvPr id="5" name="Espace réservé du contenu 4" descr="2.0-Créer-compte.png"/>
          <p:cNvPicPr>
            <a:picLocks noGrp="1" noChangeAspect="1"/>
          </p:cNvPicPr>
          <p:nvPr>
            <p:ph idx="1"/>
          </p:nvPr>
        </p:nvPicPr>
        <p:blipFill>
          <a:blip r:embed="rId2" cstate="print"/>
          <a:stretch>
            <a:fillRect/>
          </a:stretch>
        </p:blipFill>
        <p:spPr>
          <a:xfrm>
            <a:off x="3131840" y="3789040"/>
            <a:ext cx="5543798" cy="2689572"/>
          </a:xfrm>
        </p:spPr>
      </p:pic>
      <p:sp>
        <p:nvSpPr>
          <p:cNvPr id="4" name="Espace réservé du texte 3"/>
          <p:cNvSpPr>
            <a:spLocks noGrp="1"/>
          </p:cNvSpPr>
          <p:nvPr>
            <p:ph type="body" sz="half" idx="2"/>
          </p:nvPr>
        </p:nvSpPr>
        <p:spPr>
          <a:xfrm>
            <a:off x="395536" y="1916832"/>
            <a:ext cx="2664296" cy="1008112"/>
          </a:xfrm>
        </p:spPr>
        <p:txBody>
          <a:bodyPr>
            <a:noAutofit/>
          </a:bodyPr>
          <a:lstStyle/>
          <a:p>
            <a:pPr>
              <a:lnSpc>
                <a:spcPct val="110000"/>
              </a:lnSpc>
            </a:pPr>
            <a:r>
              <a:rPr lang="fr-FR" sz="1700" dirty="0" smtClean="0">
                <a:latin typeface="Patrick Hand" pitchFamily="2" charset="0"/>
              </a:rPr>
              <a:t>Avant de pouvoir emprunter un jeu, l’utilisateur est invité à se connecter,</a:t>
            </a:r>
            <a:endParaRPr lang="fr-FR" sz="1700" dirty="0" smtClean="0">
              <a:latin typeface="Patrick Hand" pitchFamily="2" charset="0"/>
            </a:endParaRPr>
          </a:p>
          <a:p>
            <a:pPr>
              <a:lnSpc>
                <a:spcPct val="110000"/>
              </a:lnSpc>
            </a:pPr>
            <a:endParaRPr lang="fr-FR" sz="1700" dirty="0">
              <a:latin typeface="Patrick Hand" pitchFamily="2" charset="0"/>
            </a:endParaRPr>
          </a:p>
        </p:txBody>
      </p:sp>
      <p:pic>
        <p:nvPicPr>
          <p:cNvPr id="7" name="Image 6" descr="2.2-Connexion.png"/>
          <p:cNvPicPr>
            <a:picLocks noChangeAspect="1"/>
          </p:cNvPicPr>
          <p:nvPr/>
        </p:nvPicPr>
        <p:blipFill>
          <a:blip r:embed="rId3" cstate="print"/>
          <a:stretch>
            <a:fillRect/>
          </a:stretch>
        </p:blipFill>
        <p:spPr>
          <a:xfrm>
            <a:off x="3169694" y="980728"/>
            <a:ext cx="5505944" cy="2664296"/>
          </a:xfrm>
          <a:prstGeom prst="rect">
            <a:avLst/>
          </a:prstGeom>
        </p:spPr>
      </p:pic>
      <p:sp>
        <p:nvSpPr>
          <p:cNvPr id="8" name="Espace réservé du texte 3"/>
          <p:cNvSpPr txBox="1">
            <a:spLocks/>
          </p:cNvSpPr>
          <p:nvPr/>
        </p:nvSpPr>
        <p:spPr>
          <a:xfrm>
            <a:off x="395536" y="4653136"/>
            <a:ext cx="2592288" cy="1008112"/>
          </a:xfrm>
          <a:prstGeom prst="rect">
            <a:avLst/>
          </a:prstGeom>
        </p:spPr>
        <p:txBody>
          <a:bodyPr vert="horz" lIns="91440" tIns="45720" rIns="91440" bIns="45720" rtlCol="0">
            <a:noAutofit/>
          </a:bodyPr>
          <a:lstStyle/>
          <a:p>
            <a:pPr marL="0" marR="0" lvl="0" indent="0" algn="l" defTabSz="914400" rtl="0" eaLnBrk="1" fontAlgn="auto" latinLnBrk="0" hangingPunct="1">
              <a:lnSpc>
                <a:spcPct val="110000"/>
              </a:lnSpc>
              <a:spcBef>
                <a:spcPct val="20000"/>
              </a:spcBef>
              <a:spcAft>
                <a:spcPts val="0"/>
              </a:spcAft>
              <a:buClrTx/>
              <a:buSzTx/>
              <a:buFont typeface="Arial" pitchFamily="34" charset="0"/>
              <a:buNone/>
              <a:tabLst/>
              <a:defRPr/>
            </a:pPr>
            <a:r>
              <a:rPr kumimoji="0" lang="fr-FR" sz="1700" b="0" i="0" u="none" strike="noStrike" kern="1200" cap="none" spc="0" normalizeH="0" baseline="0" noProof="0" dirty="0" smtClean="0">
                <a:ln>
                  <a:noFill/>
                </a:ln>
                <a:solidFill>
                  <a:schemeClr val="tx1"/>
                </a:solidFill>
                <a:effectLst/>
                <a:uLnTx/>
                <a:uFillTx/>
                <a:latin typeface="Patrick Hand" pitchFamily="2" charset="0"/>
                <a:ea typeface="+mn-ea"/>
                <a:cs typeface="+mn-cs"/>
              </a:rPr>
              <a:t>ou bien à s’inscrire via un formulaire sécurisé s’il ne possède pas encore de compte.</a:t>
            </a:r>
          </a:p>
          <a:p>
            <a:pPr marL="0" marR="0" lvl="0" indent="0" algn="l" defTabSz="914400" rtl="0" eaLnBrk="1" fontAlgn="auto" latinLnBrk="0" hangingPunct="1">
              <a:lnSpc>
                <a:spcPct val="110000"/>
              </a:lnSpc>
              <a:spcBef>
                <a:spcPct val="20000"/>
              </a:spcBef>
              <a:spcAft>
                <a:spcPts val="0"/>
              </a:spcAft>
              <a:buClrTx/>
              <a:buSzTx/>
              <a:buFont typeface="Arial" pitchFamily="34" charset="0"/>
              <a:buNone/>
              <a:tabLst/>
              <a:defRPr/>
            </a:pPr>
            <a:endParaRPr kumimoji="0" lang="fr-FR" sz="1700" b="0" i="0" u="none" strike="noStrike" kern="1200" cap="none" spc="0" normalizeH="0" baseline="0" noProof="0" dirty="0">
              <a:ln>
                <a:noFill/>
              </a:ln>
              <a:solidFill>
                <a:schemeClr val="tx1"/>
              </a:solidFill>
              <a:effectLst/>
              <a:uLnTx/>
              <a:uFillTx/>
              <a:latin typeface="Patrick Hand" pitchFamily="2" charset="0"/>
              <a:ea typeface="+mn-ea"/>
              <a:cs typeface="+mn-cs"/>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457200" y="413792"/>
            <a:ext cx="8229600" cy="1143000"/>
          </a:xfrm>
        </p:spPr>
        <p:txBody>
          <a:bodyPr>
            <a:normAutofit/>
          </a:bodyPr>
          <a:lstStyle/>
          <a:p>
            <a:r>
              <a:rPr lang="fr-FR" sz="3200" b="1" dirty="0" smtClean="0">
                <a:solidFill>
                  <a:srgbClr val="8A0030"/>
                </a:solidFill>
                <a:latin typeface="Patrick Hand" pitchFamily="2" charset="0"/>
              </a:rPr>
              <a:t>Le formulaire </a:t>
            </a:r>
            <a:r>
              <a:rPr lang="fr-FR" sz="3200" b="1" dirty="0" smtClean="0">
                <a:solidFill>
                  <a:srgbClr val="8A0030"/>
                </a:solidFill>
                <a:latin typeface="Patrick Hand" pitchFamily="2" charset="0"/>
              </a:rPr>
              <a:t>d’inscription sécurisé avec contrôle des </a:t>
            </a:r>
            <a:r>
              <a:rPr lang="fr-FR" sz="3200" b="1" dirty="0" smtClean="0">
                <a:solidFill>
                  <a:srgbClr val="8A0030"/>
                </a:solidFill>
                <a:latin typeface="Patrick Hand" pitchFamily="2" charset="0"/>
              </a:rPr>
              <a:t>champs et information à l’utilisateur des erreurs</a:t>
            </a:r>
            <a:endParaRPr lang="fr-FR" sz="3200" b="1" dirty="0" smtClean="0">
              <a:solidFill>
                <a:srgbClr val="8A0030"/>
              </a:solidFill>
              <a:latin typeface="Patrick Hand" pitchFamily="2" charset="0"/>
            </a:endParaRPr>
          </a:p>
        </p:txBody>
      </p:sp>
      <p:pic>
        <p:nvPicPr>
          <p:cNvPr id="7" name="Espace réservé du contenu 6" descr="2.1-Créer-compte-erreur.png"/>
          <p:cNvPicPr>
            <a:picLocks noGrp="1" noChangeAspect="1"/>
          </p:cNvPicPr>
          <p:nvPr>
            <p:ph idx="1"/>
          </p:nvPr>
        </p:nvPicPr>
        <p:blipFill>
          <a:blip r:embed="rId2" cstate="print"/>
          <a:stretch>
            <a:fillRect/>
          </a:stretch>
        </p:blipFill>
        <p:spPr>
          <a:xfrm>
            <a:off x="457200" y="2060849"/>
            <a:ext cx="8229600" cy="4176463"/>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spTree>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581</TotalTime>
  <Words>245</Words>
  <Application>Microsoft Office PowerPoint</Application>
  <PresentationFormat>Affichage à l'écran (4:3)</PresentationFormat>
  <Paragraphs>18</Paragraphs>
  <Slides>8</Slides>
  <Notes>1</Notes>
  <HiddenSlides>0</HiddenSlides>
  <MMClips>0</MMClips>
  <ScaleCrop>false</ScaleCrop>
  <HeadingPairs>
    <vt:vector size="4" baseType="variant">
      <vt:variant>
        <vt:lpstr>Thème</vt:lpstr>
      </vt:variant>
      <vt:variant>
        <vt:i4>1</vt:i4>
      </vt:variant>
      <vt:variant>
        <vt:lpstr>Titres des diapositives</vt:lpstr>
      </vt:variant>
      <vt:variant>
        <vt:i4>8</vt:i4>
      </vt:variant>
    </vt:vector>
  </HeadingPairs>
  <TitlesOfParts>
    <vt:vector size="9" baseType="lpstr">
      <vt:lpstr>Thème Office</vt:lpstr>
      <vt:lpstr>Présentation du site</vt:lpstr>
      <vt:lpstr>Page d’accueil</vt:lpstr>
      <vt:lpstr>Diapositive 3</vt:lpstr>
      <vt:lpstr>Catalogue de Jeux</vt:lpstr>
      <vt:lpstr>Détail d’un jeu</vt:lpstr>
      <vt:lpstr>Connexion / Création de compte</vt:lpstr>
      <vt:lpstr>Le formulaire d’inscription sécurisé avec contrôle des champs et information à l’utilisateur des erreurs</vt:lpstr>
      <vt:lpstr>Diapositive 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de</dc:title>
  <dc:creator>Céline</dc:creator>
  <cp:lastModifiedBy>Céline</cp:lastModifiedBy>
  <cp:revision>19</cp:revision>
  <dcterms:created xsi:type="dcterms:W3CDTF">2021-03-31T21:50:32Z</dcterms:created>
  <dcterms:modified xsi:type="dcterms:W3CDTF">2021-04-01T07:33:46Z</dcterms:modified>
</cp:coreProperties>
</file>

<file path=docProps/thumbnail.jpeg>
</file>